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7" r:id="rId3"/>
    <p:sldId id="259" r:id="rId4"/>
    <p:sldId id="265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906" autoAdjust="0"/>
  </p:normalViewPr>
  <p:slideViewPr>
    <p:cSldViewPr snapToGrid="0">
      <p:cViewPr varScale="1">
        <p:scale>
          <a:sx n="90" d="100"/>
          <a:sy n="90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8693B-45C8-4C70-8C1C-ABDE92660DA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712E0-46D9-42F4-85CB-4B108B141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Search History! You</a:t>
            </a:r>
            <a:r>
              <a:rPr lang="en-US" baseline="0" dirty="0" smtClean="0"/>
              <a:t> can look back through your past searches by clicking on that link.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712E0-46D9-42F4-85CB-4B108B1410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5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6690-4B09-4B4B-9203-A71C5B9688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93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5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2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7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05527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30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631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2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89293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2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93E2A50-23BF-4D32-9AE4-4BECBA0DF72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56F9F08-0BB1-46E4-B3E3-FBCA545904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870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garretson@mlc.lib.ms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ogden@mlc.lib.ms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Magnolia Flash Sessions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en-US" dirty="0" smtClean="0"/>
              <a:t>2: </a:t>
            </a:r>
            <a:r>
              <a:rPr lang="en-US" b="0" dirty="0" smtClean="0"/>
              <a:t>Novelist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5338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481" y="4719804"/>
            <a:ext cx="10178322" cy="8503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reader’s advisory tool is a great resource to use when one of your patrons asks for guidance in what to read!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81" y="1874517"/>
            <a:ext cx="10582122" cy="192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2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page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52728" y="2276571"/>
            <a:ext cx="2274117" cy="632529"/>
          </a:xfrm>
        </p:spPr>
        <p:txBody>
          <a:bodyPr/>
          <a:lstStyle/>
          <a:p>
            <a:r>
              <a:rPr lang="en-US" dirty="0" smtClean="0"/>
              <a:t>I’m in the mood for…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252728" y="2909100"/>
            <a:ext cx="2892579" cy="2996398"/>
          </a:xfrm>
        </p:spPr>
        <p:txBody>
          <a:bodyPr/>
          <a:lstStyle/>
          <a:p>
            <a:r>
              <a:rPr lang="en-US" dirty="0" smtClean="0"/>
              <a:t>Genres/Appeals</a:t>
            </a:r>
          </a:p>
          <a:p>
            <a:r>
              <a:rPr lang="en-US" dirty="0" smtClean="0"/>
              <a:t>Broken down into:</a:t>
            </a:r>
          </a:p>
          <a:p>
            <a:pPr lvl="1"/>
            <a:r>
              <a:rPr lang="en-US" dirty="0" smtClean="0"/>
              <a:t>Adults</a:t>
            </a:r>
          </a:p>
          <a:p>
            <a:pPr lvl="1"/>
            <a:r>
              <a:rPr lang="en-US" dirty="0" smtClean="0"/>
              <a:t>Teens</a:t>
            </a:r>
          </a:p>
          <a:p>
            <a:pPr lvl="1"/>
            <a:r>
              <a:rPr lang="en-US" dirty="0" smtClean="0"/>
              <a:t>Pre-teens</a:t>
            </a:r>
          </a:p>
          <a:p>
            <a:pPr lvl="1"/>
            <a:r>
              <a:rPr lang="en-US" dirty="0" smtClean="0"/>
              <a:t>Children 0-8</a:t>
            </a:r>
          </a:p>
          <a:p>
            <a:pPr lvl="1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563762" y="2276572"/>
            <a:ext cx="2520779" cy="632529"/>
          </a:xfrm>
        </p:spPr>
        <p:txBody>
          <a:bodyPr/>
          <a:lstStyle/>
          <a:p>
            <a:r>
              <a:rPr lang="en-US" dirty="0" smtClean="0"/>
              <a:t>Recommended Reads lists</a:t>
            </a:r>
            <a:endParaRPr lang="en-US" dirty="0"/>
          </a:p>
        </p:txBody>
      </p:sp>
      <p:sp>
        <p:nvSpPr>
          <p:cNvPr id="11" name="Text Placeholder 8"/>
          <p:cNvSpPr txBox="1">
            <a:spLocks/>
          </p:cNvSpPr>
          <p:nvPr/>
        </p:nvSpPr>
        <p:spPr>
          <a:xfrm>
            <a:off x="8244361" y="2276573"/>
            <a:ext cx="2794341" cy="6325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900" b="1" kern="1200" cap="all" spc="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9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Novelist resources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sz="quarter" idx="4"/>
          </p:nvPr>
        </p:nvSpPr>
        <p:spPr>
          <a:xfrm>
            <a:off x="4480136" y="2909102"/>
            <a:ext cx="3145763" cy="2996398"/>
          </a:xfrm>
        </p:spPr>
        <p:txBody>
          <a:bodyPr/>
          <a:lstStyle/>
          <a:p>
            <a:r>
              <a:rPr lang="en-US" dirty="0" smtClean="0"/>
              <a:t>Recommended Reads lists for four age groups.</a:t>
            </a:r>
          </a:p>
          <a:p>
            <a:r>
              <a:rPr lang="en-US" dirty="0" smtClean="0"/>
              <a:t>Many different lists per age group</a:t>
            </a:r>
            <a:endParaRPr lang="en-US" dirty="0"/>
          </a:p>
        </p:txBody>
      </p:sp>
      <p:sp>
        <p:nvSpPr>
          <p:cNvPr id="13" name="Text Placeholder 8"/>
          <p:cNvSpPr txBox="1">
            <a:spLocks/>
          </p:cNvSpPr>
          <p:nvPr/>
        </p:nvSpPr>
        <p:spPr>
          <a:xfrm>
            <a:off x="7973604" y="2909102"/>
            <a:ext cx="3451824" cy="299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sidebar appears as you go further into the website and is tailored to the topic you’re looking at.</a:t>
            </a:r>
          </a:p>
        </p:txBody>
      </p:sp>
    </p:spTree>
    <p:extLst>
      <p:ext uri="{BB962C8B-B14F-4D97-AF65-F5344CB8AC3E}">
        <p14:creationId xmlns:p14="http://schemas.microsoft.com/office/powerpoint/2010/main" val="75688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 by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52728" y="2276571"/>
            <a:ext cx="2274117" cy="632529"/>
          </a:xfrm>
        </p:spPr>
        <p:txBody>
          <a:bodyPr/>
          <a:lstStyle/>
          <a:p>
            <a:r>
              <a:rPr lang="en-US" dirty="0" smtClean="0"/>
              <a:t>genre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252728" y="2909100"/>
            <a:ext cx="2892579" cy="2996398"/>
          </a:xfrm>
        </p:spPr>
        <p:txBody>
          <a:bodyPr/>
          <a:lstStyle/>
          <a:p>
            <a:r>
              <a:rPr lang="en-US" dirty="0" smtClean="0"/>
              <a:t>Adult</a:t>
            </a:r>
          </a:p>
          <a:p>
            <a:r>
              <a:rPr lang="en-US" dirty="0" smtClean="0"/>
              <a:t>Teen </a:t>
            </a:r>
          </a:p>
          <a:p>
            <a:r>
              <a:rPr lang="en-US" dirty="0" smtClean="0"/>
              <a:t>Pre-teen</a:t>
            </a:r>
          </a:p>
          <a:p>
            <a:r>
              <a:rPr lang="en-US" dirty="0" smtClean="0"/>
              <a:t>Children 0-8</a:t>
            </a:r>
          </a:p>
          <a:p>
            <a:r>
              <a:rPr lang="en-US" dirty="0" smtClean="0"/>
              <a:t>More genres at bottom of each page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563762" y="2276572"/>
            <a:ext cx="2520779" cy="632529"/>
          </a:xfrm>
        </p:spPr>
        <p:txBody>
          <a:bodyPr/>
          <a:lstStyle/>
          <a:p>
            <a:r>
              <a:rPr lang="en-US" dirty="0" smtClean="0"/>
              <a:t>Appeal</a:t>
            </a:r>
            <a:endParaRPr lang="en-US" dirty="0"/>
          </a:p>
        </p:txBody>
      </p:sp>
      <p:sp>
        <p:nvSpPr>
          <p:cNvPr id="11" name="Text Placeholder 8"/>
          <p:cNvSpPr txBox="1">
            <a:spLocks/>
          </p:cNvSpPr>
          <p:nvPr/>
        </p:nvSpPr>
        <p:spPr>
          <a:xfrm>
            <a:off x="8244361" y="2276573"/>
            <a:ext cx="2794341" cy="6325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900" b="1" kern="1200" cap="all" spc="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9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Award winners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sz="quarter" idx="4"/>
          </p:nvPr>
        </p:nvSpPr>
        <p:spPr>
          <a:xfrm>
            <a:off x="4480136" y="2909102"/>
            <a:ext cx="3145763" cy="2996398"/>
          </a:xfrm>
        </p:spPr>
        <p:txBody>
          <a:bodyPr/>
          <a:lstStyle/>
          <a:p>
            <a:r>
              <a:rPr lang="en-US" dirty="0" smtClean="0"/>
              <a:t>Make your own mix of appeals (in up to three categories) for each age group.</a:t>
            </a:r>
          </a:p>
          <a:p>
            <a:r>
              <a:rPr lang="en-US" dirty="0" smtClean="0"/>
              <a:t>Each age group has a list of appeal combos you might like.</a:t>
            </a:r>
            <a:endParaRPr lang="en-US" dirty="0"/>
          </a:p>
        </p:txBody>
      </p:sp>
      <p:sp>
        <p:nvSpPr>
          <p:cNvPr id="13" name="Text Placeholder 8"/>
          <p:cNvSpPr txBox="1">
            <a:spLocks/>
          </p:cNvSpPr>
          <p:nvPr/>
        </p:nvSpPr>
        <p:spPr>
          <a:xfrm>
            <a:off x="7973604" y="2909102"/>
            <a:ext cx="3451824" cy="299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7857635" y="2909100"/>
            <a:ext cx="3145763" cy="299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Recent Award Winners</a:t>
            </a:r>
          </a:p>
          <a:p>
            <a:r>
              <a:rPr lang="en-US" dirty="0" smtClean="0"/>
              <a:t>Popular Awards</a:t>
            </a:r>
          </a:p>
          <a:p>
            <a:pPr lvl="1"/>
            <a:r>
              <a:rPr lang="en-US" dirty="0"/>
              <a:t>Adults</a:t>
            </a:r>
          </a:p>
          <a:p>
            <a:pPr lvl="1"/>
            <a:r>
              <a:rPr lang="en-US" dirty="0"/>
              <a:t>Teens</a:t>
            </a:r>
          </a:p>
          <a:p>
            <a:pPr lvl="1"/>
            <a:r>
              <a:rPr lang="en-US" dirty="0" smtClean="0"/>
              <a:t>Children</a:t>
            </a:r>
          </a:p>
          <a:p>
            <a:r>
              <a:rPr lang="en-US" dirty="0" smtClean="0"/>
              <a:t>Awards by Genre</a:t>
            </a:r>
          </a:p>
        </p:txBody>
      </p:sp>
    </p:spTree>
    <p:extLst>
      <p:ext uri="{BB962C8B-B14F-4D97-AF65-F5344CB8AC3E}">
        <p14:creationId xmlns:p14="http://schemas.microsoft.com/office/powerpoint/2010/main" val="81136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Especially for: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Readers’ advisory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Readers’ advisory toolbox</a:t>
            </a:r>
          </a:p>
          <a:p>
            <a:r>
              <a:rPr lang="en-US" dirty="0" smtClean="0"/>
              <a:t>Becoming a better readers’ advisor</a:t>
            </a:r>
          </a:p>
          <a:p>
            <a:r>
              <a:rPr lang="en-US" dirty="0" smtClean="0"/>
              <a:t>Learning about genres</a:t>
            </a:r>
          </a:p>
          <a:p>
            <a:r>
              <a:rPr lang="en-US" dirty="0" smtClean="0"/>
              <a:t>Inspiration for everyday RA</a:t>
            </a:r>
          </a:p>
          <a:p>
            <a:pPr lvl="1"/>
            <a:r>
              <a:rPr lang="en-US" dirty="0" smtClean="0"/>
              <a:t>***Book Display Ideas!***</a:t>
            </a:r>
          </a:p>
          <a:p>
            <a:r>
              <a:rPr lang="en-US" dirty="0" smtClean="0"/>
              <a:t>Reading groups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Working with youth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My kid wants to read…</a:t>
            </a:r>
          </a:p>
          <a:p>
            <a:r>
              <a:rPr lang="en-US" dirty="0" smtClean="0"/>
              <a:t>My kid has read for school…</a:t>
            </a:r>
          </a:p>
          <a:p>
            <a:r>
              <a:rPr lang="en-US" dirty="0" smtClean="0"/>
              <a:t>Tell me more about…</a:t>
            </a:r>
          </a:p>
          <a:p>
            <a:endParaRPr lang="en-US" dirty="0"/>
          </a:p>
          <a:p>
            <a:pPr lvl="1"/>
            <a:r>
              <a:rPr lang="en-US" i="1" dirty="0" smtClean="0"/>
              <a:t>Resources tab here has Lexile Charts.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6917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Quick links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Read-</a:t>
            </a:r>
            <a:r>
              <a:rPr lang="en-US" dirty="0" err="1" smtClean="0"/>
              <a:t>Alikes</a:t>
            </a:r>
            <a:endParaRPr lang="en-US" dirty="0" smtClean="0"/>
          </a:p>
          <a:p>
            <a:r>
              <a:rPr lang="en-US" dirty="0" smtClean="0"/>
              <a:t>Book Discussion Guides</a:t>
            </a:r>
          </a:p>
          <a:p>
            <a:r>
              <a:rPr lang="en-US" dirty="0" smtClean="0"/>
              <a:t>Books to Movies</a:t>
            </a:r>
          </a:p>
          <a:p>
            <a:r>
              <a:rPr lang="en-US" dirty="0" smtClean="0"/>
              <a:t>Curricular Connections</a:t>
            </a:r>
          </a:p>
          <a:p>
            <a:r>
              <a:rPr lang="en-US" dirty="0" smtClean="0"/>
              <a:t>Grab and Go Booklists</a:t>
            </a:r>
          </a:p>
          <a:p>
            <a:r>
              <a:rPr lang="en-US" dirty="0" smtClean="0"/>
              <a:t>Feature Articles</a:t>
            </a:r>
          </a:p>
          <a:p>
            <a:r>
              <a:rPr lang="en-US" dirty="0" smtClean="0"/>
              <a:t>Picture book extenders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3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</a:t>
            </a:r>
            <a:r>
              <a:rPr lang="en-US" sz="3200" dirty="0" err="1" smtClean="0"/>
              <a:t>i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read-</a:t>
            </a:r>
            <a:r>
              <a:rPr lang="en-US" dirty="0" err="1" smtClean="0"/>
              <a:t>alikes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Find books by grade or Lexile?</a:t>
            </a:r>
          </a:p>
          <a:p>
            <a:r>
              <a:rPr lang="en-US" dirty="0" smtClean="0"/>
              <a:t>Find books by appeal and/or genre?</a:t>
            </a:r>
          </a:p>
          <a:p>
            <a:r>
              <a:rPr lang="en-US" dirty="0" smtClean="0"/>
              <a:t>Get alerted when there is new content available?</a:t>
            </a:r>
          </a:p>
          <a:p>
            <a:r>
              <a:rPr lang="en-US" dirty="0" smtClean="0"/>
              <a:t>Print, save, or share my results?</a:t>
            </a:r>
          </a:p>
          <a:p>
            <a:r>
              <a:rPr lang="en-US" dirty="0" smtClean="0"/>
              <a:t>See only books available in my library?</a:t>
            </a:r>
          </a:p>
          <a:p>
            <a:r>
              <a:rPr lang="en-US" dirty="0" smtClean="0"/>
              <a:t>Learn how to use Novelist?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2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024" y="2285071"/>
            <a:ext cx="2628344" cy="632529"/>
          </a:xfrm>
        </p:spPr>
        <p:txBody>
          <a:bodyPr/>
          <a:lstStyle/>
          <a:p>
            <a:r>
              <a:rPr lang="en-US" dirty="0" smtClean="0"/>
              <a:t>Regular 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8024" y="2927243"/>
            <a:ext cx="2342635" cy="2996398"/>
          </a:xfrm>
        </p:spPr>
        <p:txBody>
          <a:bodyPr/>
          <a:lstStyle/>
          <a:p>
            <a:r>
              <a:rPr lang="en-US" dirty="0" smtClean="0"/>
              <a:t>Keyword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Author</a:t>
            </a:r>
          </a:p>
          <a:p>
            <a:r>
              <a:rPr lang="en-US" dirty="0" smtClean="0"/>
              <a:t>Series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1149" y="2285070"/>
            <a:ext cx="3029121" cy="632529"/>
          </a:xfrm>
        </p:spPr>
        <p:txBody>
          <a:bodyPr/>
          <a:lstStyle/>
          <a:p>
            <a:r>
              <a:rPr lang="en-US" dirty="0" smtClean="0"/>
              <a:t>Advanced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0659" y="2917599"/>
            <a:ext cx="4099827" cy="2996398"/>
          </a:xfrm>
        </p:spPr>
        <p:txBody>
          <a:bodyPr/>
          <a:lstStyle/>
          <a:p>
            <a:r>
              <a:rPr lang="en-US" dirty="0" smtClean="0"/>
              <a:t>Uses all of the limiters we’ve been looking at in this webinar, plus:</a:t>
            </a:r>
          </a:p>
          <a:p>
            <a:pPr lvl="1"/>
            <a:r>
              <a:rPr lang="en-US" dirty="0" smtClean="0"/>
              <a:t>length </a:t>
            </a:r>
            <a:r>
              <a:rPr lang="en-US" dirty="0"/>
              <a:t>of book, publication date</a:t>
            </a:r>
          </a:p>
          <a:p>
            <a:pPr lvl="1"/>
            <a:r>
              <a:rPr lang="en-US" dirty="0" smtClean="0"/>
              <a:t>nationality/gender/cultural identity of authors</a:t>
            </a:r>
          </a:p>
          <a:p>
            <a:pPr lvl="1"/>
            <a:r>
              <a:rPr lang="en-US" dirty="0" smtClean="0"/>
              <a:t>grade level, Lexile range, Accelerated Reader levels, Dewey range search</a:t>
            </a:r>
          </a:p>
          <a:p>
            <a:pPr lvl="1"/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7807754" y="2285069"/>
            <a:ext cx="3029121" cy="6325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900" b="1" kern="1200" cap="all" spc="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9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Read-</a:t>
            </a:r>
            <a:r>
              <a:rPr lang="en-US" dirty="0" err="1" smtClean="0"/>
              <a:t>Alikes</a:t>
            </a: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7631884" y="2917598"/>
            <a:ext cx="3398581" cy="299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Within your search, you can get read-</a:t>
            </a:r>
            <a:r>
              <a:rPr lang="en-US" dirty="0" err="1" smtClean="0"/>
              <a:t>alikes</a:t>
            </a:r>
            <a:r>
              <a:rPr lang="en-US" dirty="0" smtClean="0"/>
              <a:t> for:</a:t>
            </a:r>
          </a:p>
          <a:p>
            <a:pPr lvl="1"/>
            <a:r>
              <a:rPr lang="en-US" dirty="0" smtClean="0"/>
              <a:t>Titles</a:t>
            </a:r>
          </a:p>
          <a:p>
            <a:pPr lvl="1"/>
            <a:r>
              <a:rPr lang="en-US" dirty="0" smtClean="0"/>
              <a:t>Authors</a:t>
            </a:r>
          </a:p>
          <a:p>
            <a:pPr lvl="1"/>
            <a:r>
              <a:rPr lang="en-US" dirty="0" smtClean="0"/>
              <a:t>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1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76401"/>
            <a:ext cx="10178322" cy="35935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Joy Garretson</a:t>
            </a:r>
          </a:p>
          <a:p>
            <a:pPr>
              <a:buNone/>
            </a:pPr>
            <a:r>
              <a:rPr lang="en-US" dirty="0"/>
              <a:t>Library Development Director</a:t>
            </a:r>
          </a:p>
          <a:p>
            <a:pPr>
              <a:buNone/>
            </a:pPr>
            <a:r>
              <a:rPr lang="en-US" dirty="0"/>
              <a:t>Mississippi Library Commission</a:t>
            </a:r>
          </a:p>
          <a:p>
            <a:pPr>
              <a:buNone/>
            </a:pPr>
            <a:r>
              <a:rPr lang="en-US" dirty="0"/>
              <a:t>601-432-4498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jgarretson@mlc.lib.ms.us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Lucinda Ogden</a:t>
            </a:r>
          </a:p>
          <a:p>
            <a:pPr>
              <a:buNone/>
            </a:pPr>
            <a:r>
              <a:rPr lang="en-US" dirty="0" smtClean="0"/>
              <a:t>Continuing Education Coordinator</a:t>
            </a:r>
          </a:p>
          <a:p>
            <a:pPr>
              <a:buNone/>
            </a:pPr>
            <a:r>
              <a:rPr lang="en-US" dirty="0" smtClean="0"/>
              <a:t>Mississippi Library Commission</a:t>
            </a:r>
          </a:p>
          <a:p>
            <a:pPr>
              <a:buNone/>
            </a:pPr>
            <a:r>
              <a:rPr lang="en-US" dirty="0" smtClean="0"/>
              <a:t>601-432-4057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logden@mlc.lib.ms.us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445442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143</TotalTime>
  <Words>383</Words>
  <Application>Microsoft Office PowerPoint</Application>
  <PresentationFormat>Widescreen</PresentationFormat>
  <Paragraphs>95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Badge</vt:lpstr>
      <vt:lpstr>Magnolia Flash Sessions</vt:lpstr>
      <vt:lpstr>Novelist</vt:lpstr>
      <vt:lpstr>Home page</vt:lpstr>
      <vt:lpstr>Browse by</vt:lpstr>
      <vt:lpstr>Especially for:</vt:lpstr>
      <vt:lpstr>Quick links</vt:lpstr>
      <vt:lpstr>How do i?</vt:lpstr>
      <vt:lpstr>searching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Magnolia Flash Sessions</dc:title>
  <dc:creator>Joy Garretson</dc:creator>
  <cp:lastModifiedBy>Joy Garretson</cp:lastModifiedBy>
  <cp:revision>6</cp:revision>
  <dcterms:created xsi:type="dcterms:W3CDTF">2016-09-08T13:56:52Z</dcterms:created>
  <dcterms:modified xsi:type="dcterms:W3CDTF">2016-09-08T16:20:10Z</dcterms:modified>
</cp:coreProperties>
</file>